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29"/>
  </p:notesMasterIdLst>
  <p:sldIdLst>
    <p:sldId id="280" r:id="rId6"/>
    <p:sldId id="256" r:id="rId7"/>
    <p:sldId id="257" r:id="rId8"/>
    <p:sldId id="258" r:id="rId9"/>
    <p:sldId id="259" r:id="rId10"/>
    <p:sldId id="262" r:id="rId11"/>
    <p:sldId id="263" r:id="rId12"/>
    <p:sldId id="264" r:id="rId13"/>
    <p:sldId id="265" r:id="rId14"/>
    <p:sldId id="276" r:id="rId15"/>
    <p:sldId id="266" r:id="rId16"/>
    <p:sldId id="267" r:id="rId17"/>
    <p:sldId id="268" r:id="rId18"/>
    <p:sldId id="269" r:id="rId19"/>
    <p:sldId id="270" r:id="rId20"/>
    <p:sldId id="261" r:id="rId21"/>
    <p:sldId id="277" r:id="rId22"/>
    <p:sldId id="273" r:id="rId23"/>
    <p:sldId id="260" r:id="rId24"/>
    <p:sldId id="271" r:id="rId25"/>
    <p:sldId id="279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ADC1-D116-4010-ABAA-8D3229A3137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325C-4138-456F-BAB7-64C4FDD8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0CDF-7D91-44F5-AEDB-50084663B277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F5DF-9EFC-4000-BD9B-B4142E879371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8B27-9307-4624-9C64-60E881D810E4}" type="datetime1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0702-9E57-4034-A759-E5C7376C780C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D52D-96B2-4BF0-AE15-A651D4C7C1D0}" type="datetime1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FF43-FDFC-403F-B534-1F6530611AAD}" type="datetime1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0A04-06C4-4F9F-957F-044814FC6D0D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4C845D0-383D-4E0A-A5FA-9F6EFC89B881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4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Total switches</a:t>
            </a:r>
          </a:p>
          <a:p>
            <a:r>
              <a:rPr lang="en-US" dirty="0" smtClean="0"/>
              <a:t>2 on standoff rails</a:t>
            </a:r>
          </a:p>
          <a:p>
            <a:r>
              <a:rPr lang="en-US" dirty="0" smtClean="0"/>
              <a:t>1 remove before flight pin</a:t>
            </a:r>
          </a:p>
          <a:p>
            <a:r>
              <a:rPr lang="en-US" dirty="0" smtClean="0"/>
              <a:t>Power disconnected when switches depressed and </a:t>
            </a:r>
          </a:p>
          <a:p>
            <a:pPr marL="231775" indent="0">
              <a:buNone/>
            </a:pPr>
            <a:r>
              <a:rPr lang="en-US" dirty="0"/>
              <a:t>r</a:t>
            </a:r>
            <a:r>
              <a:rPr lang="en-US" dirty="0" smtClean="0"/>
              <a:t>emove before flight pin present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980" t="41648" r="23729" b="45294"/>
          <a:stretch/>
        </p:blipFill>
        <p:spPr bwMode="auto">
          <a:xfrm rot="16200000">
            <a:off x="8305241" y="3126684"/>
            <a:ext cx="4349620" cy="1747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75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 R-78E3.3-0.5</a:t>
            </a:r>
          </a:p>
          <a:p>
            <a:r>
              <a:rPr lang="en-US" dirty="0"/>
              <a:t>Input Range: 4</a:t>
            </a:r>
            <a:r>
              <a:rPr lang="en-US" dirty="0" smtClean="0"/>
              <a:t>V-28V</a:t>
            </a:r>
            <a:endParaRPr lang="en-US" dirty="0"/>
          </a:p>
          <a:p>
            <a:r>
              <a:rPr lang="en-US" dirty="0"/>
              <a:t>Output Voltage: 3.3V</a:t>
            </a:r>
          </a:p>
          <a:p>
            <a:r>
              <a:rPr lang="en-US" dirty="0"/>
              <a:t>Output Current: 500mA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http://media.digikey.com/Photos/Recom%20Power%20Inc/MFG_R-78-e%20se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690688"/>
            <a:ext cx="4564380" cy="44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3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Microchip TC1047A</a:t>
                </a:r>
              </a:p>
              <a:p>
                <a:r>
                  <a:rPr lang="en-US" dirty="0"/>
                  <a:t>Input Voltage 2.5V to 5.5V, 7V absolute max</a:t>
                </a:r>
              </a:p>
              <a:p>
                <a:r>
                  <a:rPr lang="en-US" dirty="0"/>
                  <a:t>Temperature Range: -40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to 125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Voltage: 0.1V to 1.75V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ttp://www.microchip.com/_images/ics/small-TC1047A-SOT-23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3" y="2971800"/>
            <a:ext cx="338454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Vout = (10mV/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)(Temperature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) + 500mV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80" y="2011680"/>
            <a:ext cx="10487517" cy="44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785"/>
          </a:xfrm>
        </p:spPr>
        <p:txBody>
          <a:bodyPr/>
          <a:lstStyle/>
          <a:p>
            <a:r>
              <a:rPr lang="en-US" dirty="0" smtClean="0"/>
              <a:t>Cumulative Energy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45919"/>
            <a:ext cx="11887200" cy="55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/>
          <a:lstStyle/>
          <a:p>
            <a:r>
              <a:rPr lang="en-US" dirty="0" smtClean="0"/>
              <a:t>Cumulative Energy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45919"/>
            <a:ext cx="11887200" cy="55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3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requirements are met</a:t>
            </a:r>
            <a:endParaRPr lang="en-US" dirty="0"/>
          </a:p>
          <a:p>
            <a:r>
              <a:rPr lang="en-US" dirty="0" smtClean="0"/>
              <a:t>No electronics shall be active at launch</a:t>
            </a:r>
          </a:p>
          <a:p>
            <a:r>
              <a:rPr lang="en-US" dirty="0" smtClean="0"/>
              <a:t>Deployment switches prevent </a:t>
            </a:r>
            <a:r>
              <a:rPr lang="en-US" dirty="0" err="1" smtClean="0"/>
              <a:t>EagleSat</a:t>
            </a:r>
            <a:r>
              <a:rPr lang="en-US" dirty="0" smtClean="0"/>
              <a:t> from being powered when switches are depressed</a:t>
            </a:r>
          </a:p>
          <a:p>
            <a:r>
              <a:rPr lang="en-US" dirty="0" smtClean="0"/>
              <a:t>Access ports are present and allow access to connectors while in P-POD</a:t>
            </a:r>
          </a:p>
          <a:p>
            <a:r>
              <a:rPr lang="en-US" dirty="0" smtClean="0"/>
              <a:t>RBF pin prevents </a:t>
            </a:r>
            <a:r>
              <a:rPr lang="en-US" dirty="0" err="1" smtClean="0"/>
              <a:t>EagleSat</a:t>
            </a:r>
            <a:r>
              <a:rPr lang="en-US" dirty="0" smtClean="0"/>
              <a:t> from being powered until removed</a:t>
            </a:r>
          </a:p>
          <a:p>
            <a:r>
              <a:rPr lang="en-US" dirty="0" smtClean="0"/>
              <a:t>EPS manages </a:t>
            </a:r>
            <a:r>
              <a:rPr lang="en-US" dirty="0" err="1" smtClean="0"/>
              <a:t>EagleSat’s</a:t>
            </a:r>
            <a:r>
              <a:rPr lang="en-US" dirty="0" smtClean="0"/>
              <a:t> power distribution</a:t>
            </a:r>
          </a:p>
          <a:p>
            <a:r>
              <a:rPr lang="en-US" dirty="0" smtClean="0"/>
              <a:t>Solar Panels provide sufficient power for </a:t>
            </a:r>
            <a:r>
              <a:rPr lang="en-US" dirty="0" err="1" smtClean="0"/>
              <a:t>EagleSat</a:t>
            </a:r>
            <a:r>
              <a:rPr lang="en-US" dirty="0" smtClean="0"/>
              <a:t> to function properly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Board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2290" t="4929" r="2403" b="4783"/>
          <a:stretch/>
        </p:blipFill>
        <p:spPr>
          <a:xfrm>
            <a:off x="1760764" y="589870"/>
            <a:ext cx="8670471" cy="59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EagleSat’s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Power Subsy</a:t>
            </a:r>
            <a:r>
              <a:rPr lang="en-US" dirty="0" smtClean="0"/>
              <a:t>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 </a:t>
            </a:r>
            <a:r>
              <a:rPr lang="en-US" dirty="0" smtClean="0"/>
              <a:t>Lowe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Schematic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556" t="44885" r="24020" b="39937"/>
          <a:stretch/>
        </p:blipFill>
        <p:spPr bwMode="auto">
          <a:xfrm>
            <a:off x="705406" y="2833332"/>
            <a:ext cx="10781187" cy="2335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21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Solar Panels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</a:t>
            </a:r>
          </a:p>
          <a:p>
            <a:pPr marL="0" indent="0">
              <a:buNone/>
            </a:pPr>
            <a:r>
              <a:rPr lang="en-US" dirty="0" smtClean="0"/>
              <a:t>Panel</a:t>
            </a:r>
          </a:p>
          <a:p>
            <a:pPr marL="0" indent="0">
              <a:buNone/>
            </a:pPr>
            <a:r>
              <a:rPr lang="en-US" dirty="0" smtClean="0"/>
              <a:t>(-X)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Bottom</a:t>
            </a:r>
          </a:p>
          <a:p>
            <a:pPr marL="0" indent="0">
              <a:buNone/>
            </a:pPr>
            <a:r>
              <a:rPr lang="en-US" dirty="0" smtClean="0"/>
              <a:t>Panel</a:t>
            </a:r>
          </a:p>
          <a:p>
            <a:pPr marL="0" indent="0">
              <a:buNone/>
            </a:pPr>
            <a:r>
              <a:rPr lang="en-US" dirty="0" smtClean="0"/>
              <a:t>(+Z)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2848" t="25384" r="35299" b="18790"/>
          <a:stretch/>
        </p:blipFill>
        <p:spPr bwMode="auto">
          <a:xfrm>
            <a:off x="1895792" y="1948974"/>
            <a:ext cx="3066415" cy="410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7902" t="30953" r="33518" b="18920"/>
          <a:stretch/>
        </p:blipFill>
        <p:spPr bwMode="auto">
          <a:xfrm>
            <a:off x="6905942" y="2158524"/>
            <a:ext cx="3714115" cy="368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00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Energy Budget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45919"/>
            <a:ext cx="11887200" cy="55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Scenario Energy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45919"/>
            <a:ext cx="11887200" cy="55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7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Power Subsystem (EPS) 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Cells/Panels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 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73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65314"/>
              </p:ext>
            </p:extLst>
          </p:nvPr>
        </p:nvGraphicFramePr>
        <p:xfrm>
          <a:off x="2032000" y="1690688"/>
          <a:ext cx="8128000" cy="340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Launch Power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electronics active during launch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</a:t>
                      </a:r>
                      <a:r>
                        <a:rPr lang="en-US" baseline="0" dirty="0" smtClean="0"/>
                        <a:t>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</a:t>
                      </a:r>
                      <a:r>
                        <a:rPr lang="en-US" baseline="0" dirty="0" smtClean="0"/>
                        <a:t> switch on standoff rail disconnects all power while depressed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Port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connectors</a:t>
                      </a:r>
                      <a:r>
                        <a:rPr lang="en-US" baseline="0" dirty="0" smtClean="0"/>
                        <a:t> located in designated areas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Remove Before Flight 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</a:t>
                      </a:r>
                      <a:r>
                        <a:rPr lang="en-US" baseline="0" dirty="0" smtClean="0"/>
                        <a:t> have a remove before flight pin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EPS will</a:t>
                      </a:r>
                      <a:r>
                        <a:rPr lang="en-US" baseline="0" dirty="0" smtClean="0"/>
                        <a:t> manage all power distribution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r>
                        <a:rPr lang="en-US" baseline="0" dirty="0" smtClean="0"/>
                        <a:t> panels will provide sufficient power to fulfill </a:t>
                      </a:r>
                      <a:r>
                        <a:rPr lang="en-US" baseline="0" dirty="0" err="1" smtClean="0"/>
                        <a:t>EagleSat’s</a:t>
                      </a:r>
                      <a:r>
                        <a:rPr lang="en-US" baseline="0" dirty="0" smtClean="0"/>
                        <a:t> power need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5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dirty="0" smtClean="0"/>
              <a:t>Collects </a:t>
            </a:r>
            <a:r>
              <a:rPr lang="en-US" sz="2800" dirty="0"/>
              <a:t>power for </a:t>
            </a:r>
            <a:r>
              <a:rPr lang="en-US" sz="2800" dirty="0" err="1"/>
              <a:t>EagleSat</a:t>
            </a:r>
            <a:r>
              <a:rPr lang="en-US" sz="2800" dirty="0"/>
              <a:t> using solar </a:t>
            </a:r>
            <a:r>
              <a:rPr lang="en-US" sz="2800" dirty="0" smtClean="0"/>
              <a:t>panels</a:t>
            </a:r>
          </a:p>
          <a:p>
            <a:pPr marL="342900" lvl="2" indent="-342900"/>
            <a:r>
              <a:rPr lang="en-US" sz="2800" dirty="0"/>
              <a:t>Super capacitors store </a:t>
            </a:r>
            <a:r>
              <a:rPr lang="en-US" sz="2800" dirty="0" smtClean="0"/>
              <a:t>energy</a:t>
            </a:r>
          </a:p>
          <a:p>
            <a:pPr marL="342900" lvl="2" indent="-342900"/>
            <a:r>
              <a:rPr lang="en-US" sz="2800" dirty="0" err="1" smtClean="0"/>
              <a:t>Vcc</a:t>
            </a:r>
            <a:r>
              <a:rPr lang="en-US" sz="2800" dirty="0" smtClean="0"/>
              <a:t> Batt powers Radio, Regulator</a:t>
            </a:r>
          </a:p>
          <a:p>
            <a:pPr marL="342900" lvl="2" indent="-342900"/>
            <a:r>
              <a:rPr lang="en-US" sz="2800" dirty="0" smtClean="0"/>
              <a:t>Regulator powers </a:t>
            </a:r>
            <a:r>
              <a:rPr lang="en-US" sz="2800" dirty="0" err="1" smtClean="0"/>
              <a:t>Vcc</a:t>
            </a:r>
            <a:r>
              <a:rPr lang="en-US" sz="2800" dirty="0" smtClean="0"/>
              <a:t> Sys</a:t>
            </a:r>
          </a:p>
          <a:p>
            <a:pPr marL="342900" lvl="2" indent="-342900"/>
            <a:r>
              <a:rPr lang="en-US" sz="2800" dirty="0" err="1" smtClean="0"/>
              <a:t>Vcc</a:t>
            </a:r>
            <a:r>
              <a:rPr lang="en-US" sz="2800" dirty="0" smtClean="0"/>
              <a:t> Sys powers OBC, Temperature sensors, Modem, GPS</a:t>
            </a:r>
          </a:p>
          <a:p>
            <a:pPr marL="342900" lvl="2" indent="-342900"/>
            <a:r>
              <a:rPr lang="en-US" sz="2800" dirty="0" smtClean="0"/>
              <a:t>OBC determines standby/off</a:t>
            </a:r>
            <a:endParaRPr lang="en-US" sz="2800" dirty="0"/>
          </a:p>
          <a:p>
            <a:pPr marL="5715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825625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Panels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589456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Capacitors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1747" y="3589456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VCC BATT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1747" y="1825625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Regulator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0201" y="5262563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7731" y="3589456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VCC SYS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22323" y="1825625"/>
            <a:ext cx="1531477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Sensors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746451" y="293614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364373" y="3772694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004601" y="4700624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4974839" y="2935488"/>
            <a:ext cx="452856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700000">
            <a:off x="6470890" y="2930723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9316851" y="3818056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4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TriSolX</a:t>
            </a:r>
            <a:r>
              <a:rPr lang="en-US" sz="2400" dirty="0"/>
              <a:t> Solar Wings</a:t>
            </a:r>
          </a:p>
          <a:p>
            <a:pPr marL="230188" lvl="1"/>
            <a:r>
              <a:rPr lang="en-US" sz="1800" dirty="0"/>
              <a:t>28% Efficient </a:t>
            </a:r>
            <a:r>
              <a:rPr lang="en-US" sz="1800" dirty="0" err="1"/>
              <a:t>InGaP</a:t>
            </a:r>
            <a:r>
              <a:rPr lang="en-US" sz="1800" dirty="0"/>
              <a:t>/GaAs/Ge Triple Junction Solar Cells:   Type- T01</a:t>
            </a:r>
          </a:p>
          <a:p>
            <a:pPr marL="230188" lvl="1"/>
            <a:r>
              <a:rPr lang="en-US" sz="1800" dirty="0"/>
              <a:t>Voltage (Open circuit)            2.62 V</a:t>
            </a:r>
          </a:p>
          <a:p>
            <a:pPr marL="230188" lvl="1"/>
            <a:r>
              <a:rPr lang="en-US" sz="1800" dirty="0"/>
              <a:t>Voltage (Max Power)              2.33 V</a:t>
            </a:r>
          </a:p>
          <a:p>
            <a:pPr marL="230188" lvl="1"/>
            <a:r>
              <a:rPr lang="en-US" sz="1800" dirty="0"/>
              <a:t>Current (Max Power)             14.6 mA</a:t>
            </a:r>
          </a:p>
          <a:p>
            <a:pPr marL="230188" lvl="1"/>
            <a:r>
              <a:rPr lang="en-US" sz="1800" dirty="0"/>
              <a:t>Power (Max Power)                34 </a:t>
            </a:r>
            <a:r>
              <a:rPr lang="en-US" sz="1800" dirty="0" err="1"/>
              <a:t>mW</a:t>
            </a:r>
            <a:endParaRPr lang="en-US" dirty="0"/>
          </a:p>
          <a:p>
            <a:pPr marL="230188" lvl="1"/>
            <a:r>
              <a:rPr lang="en-US" sz="1800" dirty="0" smtClean="0"/>
              <a:t>Dimensions: 26.3mm </a:t>
            </a:r>
            <a:r>
              <a:rPr lang="en-US" sz="1800" dirty="0"/>
              <a:t>x 10mm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 descr="http://www.trisolx.com/wp-content/uploads/2015/02/TrisolX-Cells_600_T01_Tit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690688"/>
            <a:ext cx="2961200" cy="16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ll IV Cu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32" y="3401450"/>
            <a:ext cx="3506288" cy="29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7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600" dirty="0"/>
                  <a:t>	 </a:t>
                </a:r>
                <a:r>
                  <a:rPr lang="en-US" sz="1600" dirty="0" smtClean="0"/>
                  <a:t>       Side Panels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			         Top Panel (-Z)			          Front Panel (+X)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b="-10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34412" t="27541" r="33064" b="16203"/>
          <a:stretch/>
        </p:blipFill>
        <p:spPr>
          <a:xfrm>
            <a:off x="838200" y="1337333"/>
            <a:ext cx="3657600" cy="48396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6"/>
          <a:srcRect l="35813" t="29787" r="31935" b="14650"/>
          <a:stretch/>
        </p:blipFill>
        <p:spPr bwMode="auto">
          <a:xfrm>
            <a:off x="8233410" y="1337333"/>
            <a:ext cx="3657600" cy="4839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7"/>
          <a:srcRect l="30870" t="31342" r="30352" b="18013"/>
          <a:stretch/>
        </p:blipFill>
        <p:spPr bwMode="auto">
          <a:xfrm>
            <a:off x="4495800" y="2037154"/>
            <a:ext cx="3832225" cy="392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9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Eaton HV1030-2R7106-R 10F </a:t>
            </a:r>
            <a:r>
              <a:rPr lang="en-US" dirty="0" smtClean="0"/>
              <a:t>(3V)</a:t>
            </a:r>
          </a:p>
          <a:p>
            <a:pPr>
              <a:buNone/>
            </a:pPr>
            <a:r>
              <a:rPr lang="en-US" dirty="0"/>
              <a:t> 	</a:t>
            </a:r>
            <a:r>
              <a:rPr lang="en-US" dirty="0" smtClean="0"/>
              <a:t>Supercapacitors</a:t>
            </a:r>
          </a:p>
          <a:p>
            <a:r>
              <a:rPr lang="en-US" dirty="0" smtClean="0"/>
              <a:t>UL Listing: BBBG2.MH46887</a:t>
            </a:r>
          </a:p>
          <a:p>
            <a:r>
              <a:rPr lang="en-US" dirty="0" smtClean="0"/>
              <a:t>5 per series bank (15V)</a:t>
            </a:r>
          </a:p>
          <a:p>
            <a:r>
              <a:rPr lang="en-US" dirty="0" smtClean="0"/>
              <a:t>2 banks in parallel providing 4F </a:t>
            </a:r>
          </a:p>
          <a:p>
            <a:r>
              <a:rPr lang="en-US" dirty="0" smtClean="0"/>
              <a:t>1125J total charge at max power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85" t="15501" r="7285" b="15999"/>
          <a:stretch/>
        </p:blipFill>
        <p:spPr>
          <a:xfrm rot="10800000">
            <a:off x="7160551" y="1825625"/>
            <a:ext cx="4174199" cy="43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agleSa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RHCWVWTZRMYC-44-389</_dlc_DocId>
    <_dlc_DocIdUrl xmlns="2bf2d388-9b68-4952-9bcd-945bcd3bc124">
      <Url>https://myerauedu.sharepoint.com/teams/PR_College_of_Engineering/PC_EAGLESAT/_layouts/15/DocIdRedir.aspx?ID=RHCWVWTZRMYC-44-389</Url>
      <Description>RHCWVWTZRMYC-44-389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2" ma:contentTypeDescription="Create a new document." ma:contentTypeScope="" ma:versionID="ebe063f4af3b43d6a43e826549f914cb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13adabfd8d1d51435757cea745ede771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265B11-F55F-4BF1-A490-1EEB084CD4F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7725F2-89F1-45BF-BBE8-C0E95D951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7879F-F381-4E95-A1D6-E448003457D0}">
  <ds:schemaRefs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bf2d388-9b68-4952-9bcd-945bcd3bc12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971F2F6-483C-47E0-8F48-061DFF2F9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406</Words>
  <Application>Microsoft Office PowerPoint</Application>
  <PresentationFormat>Widescreen</PresentationFormat>
  <Paragraphs>139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EagleSat Template</vt:lpstr>
      <vt:lpstr>PowerPoint Presentation</vt:lpstr>
      <vt:lpstr>EagleSat’s  Electronic Power Subsystem</vt:lpstr>
      <vt:lpstr>Electronic Power Subsystem (EPS) Outline</vt:lpstr>
      <vt:lpstr>EPS Requirements</vt:lpstr>
      <vt:lpstr>EPS Description</vt:lpstr>
      <vt:lpstr>Power Flow</vt:lpstr>
      <vt:lpstr>Solar Cells</vt:lpstr>
      <vt:lpstr>Solar Panels</vt:lpstr>
      <vt:lpstr>Supercapacitors</vt:lpstr>
      <vt:lpstr>Deployment Switches</vt:lpstr>
      <vt:lpstr>Voltage Regulator</vt:lpstr>
      <vt:lpstr>Temperature Sensor</vt:lpstr>
      <vt:lpstr>Temperature Sensor</vt:lpstr>
      <vt:lpstr>Cumulative Energy Budget</vt:lpstr>
      <vt:lpstr>Cumulative Energy Budget</vt:lpstr>
      <vt:lpstr>EPS Summary</vt:lpstr>
      <vt:lpstr>Questions?</vt:lpstr>
      <vt:lpstr>Backup Slides</vt:lpstr>
      <vt:lpstr>EPS Board Schematic</vt:lpstr>
      <vt:lpstr>Temperature Sensor Schematic</vt:lpstr>
      <vt:lpstr>Remaining Solar Panels</vt:lpstr>
      <vt:lpstr>Perfect Energy Budget</vt:lpstr>
      <vt:lpstr>Worst Case Scenario Energy Budget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[Subsystem Title]</dc:title>
  <dc:creator>Clayton Jacobs</dc:creator>
  <cp:lastModifiedBy>Jon Lowe</cp:lastModifiedBy>
  <cp:revision>34</cp:revision>
  <dcterms:created xsi:type="dcterms:W3CDTF">2016-02-11T14:24:24Z</dcterms:created>
  <dcterms:modified xsi:type="dcterms:W3CDTF">2016-04-07T03:59:28Z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b6ad07f6-3a90-4574-96c9-be166e12de9f</vt:lpwstr>
  </property>
</Properties>
</file>